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93" r:id="rId2"/>
    <p:sldId id="258" r:id="rId3"/>
    <p:sldId id="274" r:id="rId4"/>
    <p:sldId id="287" r:id="rId5"/>
    <p:sldId id="269" r:id="rId6"/>
    <p:sldId id="294" r:id="rId7"/>
    <p:sldId id="295" r:id="rId8"/>
    <p:sldId id="296" r:id="rId9"/>
    <p:sldId id="28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010" autoAdjust="0"/>
  </p:normalViewPr>
  <p:slideViewPr>
    <p:cSldViewPr>
      <p:cViewPr varScale="1">
        <p:scale>
          <a:sx n="56" d="100"/>
          <a:sy n="56" d="100"/>
        </p:scale>
        <p:origin x="-13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E6A1FF-ED87-4E40-B166-672403D3DA73}" type="datetimeFigureOut">
              <a:rPr lang="en-US" smtClean="0"/>
              <a:pPr/>
              <a:t>17/10/2013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3A6A6E-5436-4359-8B55-B0D33A674F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572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A6A6E-5436-4359-8B55-B0D33A674F3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A6A6E-5436-4359-8B55-B0D33A674F3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A6A6E-5436-4359-8B55-B0D33A674F3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235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A6A6E-5436-4359-8B55-B0D33A674F3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680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A6A6E-5436-4359-8B55-B0D33A674F3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087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17/10/2013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17/10/2013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17/10/2013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17/10/2013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17/10/2013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ndrew@article19.org" TargetMode="External"/><Relationship Id="rId3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-ONLINE-LARGE-WHIT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124" y="118719"/>
            <a:ext cx="3630566" cy="18624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2515562"/>
          </a:xfrm>
        </p:spPr>
        <p:txBody>
          <a:bodyPr>
            <a:noAutofit/>
          </a:bodyPr>
          <a:lstStyle/>
          <a:p>
            <a:r>
              <a:rPr lang="en-GB" sz="4400" dirty="0" smtClean="0"/>
              <a:t>Hate speech online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2800" dirty="0" smtClean="0"/>
              <a:t>Freedom of </a:t>
            </a:r>
            <a:r>
              <a:rPr lang="en-GB" sz="2800" dirty="0"/>
              <a:t>e</a:t>
            </a:r>
            <a:r>
              <a:rPr lang="en-GB" sz="2800" dirty="0" smtClean="0"/>
              <a:t>xpression, incitement, anonymity online &amp; liability for intermediaries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62400"/>
            <a:ext cx="7772400" cy="83820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17 October</a:t>
            </a:r>
            <a:r>
              <a:rPr lang="en-GB" sz="2400" dirty="0" smtClean="0"/>
              <a:t> </a:t>
            </a:r>
            <a:r>
              <a:rPr lang="en-GB" sz="2400" dirty="0" smtClean="0"/>
              <a:t>2013, Sarajevo, </a:t>
            </a:r>
            <a:r>
              <a:rPr lang="en-GB" sz="2400" dirty="0" err="1" smtClean="0"/>
              <a:t>BiH</a:t>
            </a:r>
            <a:endParaRPr lang="en-GB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0" y="5715000"/>
            <a:ext cx="830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Website: 	www.article19.org</a:t>
            </a:r>
            <a:b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Twitter: 	@article19law </a:t>
            </a:r>
          </a:p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Email: 		andrew@article19.org; </a:t>
            </a:r>
          </a:p>
        </p:txBody>
      </p:sp>
    </p:spTree>
    <p:extLst>
      <p:ext uri="{BB962C8B-B14F-4D97-AF65-F5344CB8AC3E}">
        <p14:creationId xmlns:p14="http://schemas.microsoft.com/office/powerpoint/2010/main" val="3669458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81600"/>
          </a:xfrm>
        </p:spPr>
        <p:txBody>
          <a:bodyPr>
            <a:normAutofit lnSpcReduction="10000"/>
          </a:bodyPr>
          <a:lstStyle/>
          <a:p>
            <a:pPr marL="109728" indent="0" algn="just">
              <a:buNone/>
            </a:pPr>
            <a:endParaRPr lang="en-US" sz="2800" dirty="0">
              <a:solidFill>
                <a:schemeClr val="accent1"/>
              </a:solidFill>
            </a:endParaRPr>
          </a:p>
          <a:p>
            <a:pPr marL="109728" indent="0" algn="just">
              <a:buNone/>
            </a:pPr>
            <a:r>
              <a:rPr lang="en-US" sz="2800" i="1" dirty="0"/>
              <a:t>[A]</a:t>
            </a:r>
            <a:r>
              <a:rPr lang="en-US" sz="2800" i="1" dirty="0" err="1"/>
              <a:t>ll</a:t>
            </a:r>
            <a:r>
              <a:rPr lang="en-US" sz="2800" i="1" dirty="0"/>
              <a:t> forms of expression which spread, incite, promote or justify racial hatred, xenophobia, anti-Semitism or other forms of hatred based on intolerance, including intolerance expressed by aggressive nationalism and ethnocentrism, discrimination and hostility towards minorities, migrants and people of immigrant origin</a:t>
            </a:r>
            <a:r>
              <a:rPr lang="en-GB" sz="2800" dirty="0"/>
              <a:t> </a:t>
            </a:r>
            <a:endParaRPr lang="en-GB" sz="2800" dirty="0" smtClean="0"/>
          </a:p>
          <a:p>
            <a:pPr marL="109728" indent="0" algn="just">
              <a:buNone/>
            </a:pPr>
            <a:endParaRPr lang="en-GB" sz="2800" dirty="0" smtClean="0"/>
          </a:p>
          <a:p>
            <a:pPr marL="109728" indent="0" algn="just">
              <a:buNone/>
            </a:pPr>
            <a:r>
              <a:rPr lang="en-GB" sz="2800" dirty="0" smtClean="0">
                <a:solidFill>
                  <a:schemeClr val="accent1"/>
                </a:solidFill>
                <a:cs typeface="Arial" charset="0"/>
              </a:rPr>
              <a:t>Council of Europe, Committee of Ministers Recommendation 1997</a:t>
            </a:r>
            <a:endParaRPr lang="en-GB" dirty="0" smtClean="0">
              <a:solidFill>
                <a:schemeClr val="accent1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1</a:t>
            </a:r>
            <a:r>
              <a:rPr lang="en-GB" dirty="0" smtClean="0"/>
              <a:t>. </a:t>
            </a:r>
            <a:r>
              <a:rPr lang="en-GB" dirty="0" smtClean="0"/>
              <a:t>“Hate” speech?</a:t>
            </a:r>
            <a:endParaRPr lang="en-US" dirty="0"/>
          </a:p>
        </p:txBody>
      </p:sp>
      <p:pic>
        <p:nvPicPr>
          <p:cNvPr id="4" name="Picture 3" descr="Logo-ONLINE-LARGE-WHIT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473" y="152400"/>
            <a:ext cx="1295400" cy="6645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800" dirty="0" smtClean="0">
                <a:latin typeface="Arial" charset="0"/>
                <a:cs typeface="Arial" charset="0"/>
              </a:rPr>
              <a:t>Civil society/national institutions - reporting</a:t>
            </a:r>
            <a:r>
              <a:rPr lang="en-GB" sz="2800" dirty="0">
                <a:latin typeface="Arial" charset="0"/>
                <a:cs typeface="Arial" charset="0"/>
              </a:rPr>
              <a:t>, monitoring and challenging all forms of prejudice – more speech!</a:t>
            </a:r>
          </a:p>
          <a:p>
            <a:r>
              <a:rPr lang="en-GB" sz="2800" dirty="0" smtClean="0">
                <a:latin typeface="Arial" charset="0"/>
                <a:cs typeface="Arial" charset="0"/>
              </a:rPr>
              <a:t>Comprehensive </a:t>
            </a:r>
            <a:r>
              <a:rPr lang="en-GB" sz="2800" dirty="0">
                <a:latin typeface="Arial" charset="0"/>
                <a:cs typeface="Arial" charset="0"/>
              </a:rPr>
              <a:t>freedom of expression and anti-discrimination legislation and </a:t>
            </a:r>
            <a:r>
              <a:rPr lang="en-GB" sz="2800" dirty="0" smtClean="0">
                <a:latin typeface="Arial" charset="0"/>
                <a:cs typeface="Arial" charset="0"/>
              </a:rPr>
              <a:t>implementation</a:t>
            </a:r>
          </a:p>
          <a:p>
            <a:r>
              <a:rPr lang="en-GB" sz="2800" dirty="0" smtClean="0">
                <a:latin typeface="Arial" charset="0"/>
                <a:cs typeface="Arial" charset="0"/>
              </a:rPr>
              <a:t>Building </a:t>
            </a:r>
            <a:r>
              <a:rPr lang="en-GB" sz="2800" dirty="0">
                <a:latin typeface="Arial" charset="0"/>
                <a:cs typeface="Arial" charset="0"/>
              </a:rPr>
              <a:t>institutional knowledge</a:t>
            </a:r>
          </a:p>
          <a:p>
            <a:r>
              <a:rPr lang="en-GB" sz="2800" dirty="0">
                <a:latin typeface="Arial" charset="0"/>
                <a:cs typeface="Arial" charset="0"/>
              </a:rPr>
              <a:t>Public education and information campaigns</a:t>
            </a:r>
          </a:p>
          <a:p>
            <a:r>
              <a:rPr lang="en-GB" sz="2800" b="1" dirty="0">
                <a:latin typeface="Arial" charset="0"/>
                <a:cs typeface="Arial" charset="0"/>
              </a:rPr>
              <a:t>Responsibilities of public officials </a:t>
            </a:r>
            <a:r>
              <a:rPr lang="en-GB" sz="2800" dirty="0">
                <a:latin typeface="Arial" charset="0"/>
                <a:cs typeface="Arial" charset="0"/>
              </a:rPr>
              <a:t>and mobilisation of influential actors and institutional alliances </a:t>
            </a:r>
          </a:p>
          <a:p>
            <a:r>
              <a:rPr lang="en-GB" sz="2800" dirty="0">
                <a:latin typeface="Arial" charset="0"/>
                <a:cs typeface="Arial" charset="0"/>
              </a:rPr>
              <a:t>Role of an </a:t>
            </a:r>
            <a:r>
              <a:rPr lang="en-GB" sz="2800" b="1" dirty="0">
                <a:latin typeface="Arial" charset="0"/>
                <a:cs typeface="Arial" charset="0"/>
              </a:rPr>
              <a:t>independent, pluralistic, and self-regulated </a:t>
            </a:r>
            <a:r>
              <a:rPr lang="en-GB" sz="2800" b="1" dirty="0" smtClean="0">
                <a:latin typeface="Arial" charset="0"/>
                <a:cs typeface="Arial" charset="0"/>
              </a:rPr>
              <a:t>media </a:t>
            </a:r>
            <a:r>
              <a:rPr lang="en-GB" sz="2800" dirty="0" smtClean="0">
                <a:latin typeface="Arial" charset="0"/>
                <a:cs typeface="Arial" charset="0"/>
              </a:rPr>
              <a:t>abiding by </a:t>
            </a:r>
            <a:r>
              <a:rPr lang="en-GB" sz="2800" b="1" dirty="0" smtClean="0">
                <a:latin typeface="Arial" charset="0"/>
                <a:cs typeface="Arial" charset="0"/>
              </a:rPr>
              <a:t>ethical standards</a:t>
            </a:r>
            <a:r>
              <a:rPr lang="en-GB" sz="2800" dirty="0" smtClean="0">
                <a:latin typeface="Arial" charset="0"/>
                <a:cs typeface="Arial" charset="0"/>
              </a:rPr>
              <a:t>.</a:t>
            </a:r>
            <a:endParaRPr lang="en-GB" sz="2800" dirty="0">
              <a:latin typeface="Arial" charset="0"/>
              <a:cs typeface="Arial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. </a:t>
            </a:r>
            <a:r>
              <a:rPr lang="en-US" dirty="0" smtClean="0"/>
              <a:t>Positive policy measures</a:t>
            </a:r>
            <a:endParaRPr lang="en-US" dirty="0"/>
          </a:p>
        </p:txBody>
      </p:sp>
      <p:pic>
        <p:nvPicPr>
          <p:cNvPr id="4" name="Picture 3" descr="Logo-ONLINE-LARGE-WHIT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473" y="152400"/>
            <a:ext cx="1295400" cy="664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646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Article 19(3) of the ICCPR requires limitations on freedom of expression to </a:t>
            </a:r>
            <a:r>
              <a:rPr lang="en-US" dirty="0" smtClean="0"/>
              <a:t>be:</a:t>
            </a:r>
          </a:p>
          <a:p>
            <a:endParaRPr lang="en-US" dirty="0" smtClean="0"/>
          </a:p>
          <a:p>
            <a:pPr lvl="1"/>
            <a:r>
              <a:rPr lang="en-GB" b="1" dirty="0" smtClean="0">
                <a:cs typeface="Arial" charset="0"/>
              </a:rPr>
              <a:t>Provided </a:t>
            </a:r>
            <a:r>
              <a:rPr lang="en-GB" b="1" dirty="0">
                <a:cs typeface="Arial" charset="0"/>
              </a:rPr>
              <a:t>by law</a:t>
            </a:r>
            <a:r>
              <a:rPr lang="en-GB" dirty="0" smtClean="0">
                <a:cs typeface="Arial" charset="0"/>
              </a:rPr>
              <a:t>;</a:t>
            </a:r>
            <a:endParaRPr lang="en-GB" dirty="0">
              <a:cs typeface="Arial" charset="0"/>
            </a:endParaRPr>
          </a:p>
          <a:p>
            <a:pPr lvl="1">
              <a:buNone/>
            </a:pPr>
            <a:endParaRPr lang="en-GB" dirty="0">
              <a:cs typeface="Arial" charset="0"/>
            </a:endParaRPr>
          </a:p>
          <a:p>
            <a:pPr lvl="1"/>
            <a:r>
              <a:rPr lang="en-GB" dirty="0">
                <a:cs typeface="Arial" charset="0"/>
              </a:rPr>
              <a:t>In pursuit of a </a:t>
            </a:r>
            <a:r>
              <a:rPr lang="en-GB" b="1" dirty="0">
                <a:cs typeface="Arial" charset="0"/>
              </a:rPr>
              <a:t>legitimate </a:t>
            </a:r>
            <a:r>
              <a:rPr lang="en-GB" b="1" dirty="0" smtClean="0">
                <a:cs typeface="Arial" charset="0"/>
              </a:rPr>
              <a:t>aim</a:t>
            </a:r>
          </a:p>
          <a:p>
            <a:pPr lvl="2"/>
            <a:r>
              <a:rPr lang="en-GB" b="1" dirty="0" smtClean="0">
                <a:cs typeface="Arial" charset="0"/>
              </a:rPr>
              <a:t>The rights and reputations of others</a:t>
            </a:r>
          </a:p>
          <a:p>
            <a:pPr lvl="2"/>
            <a:r>
              <a:rPr lang="en-GB" dirty="0" smtClean="0">
                <a:cs typeface="Arial" charset="0"/>
              </a:rPr>
              <a:t>Public order, national security, public health and morals</a:t>
            </a:r>
            <a:endParaRPr lang="en-GB" dirty="0">
              <a:cs typeface="Arial" charset="0"/>
            </a:endParaRPr>
          </a:p>
          <a:p>
            <a:pPr lvl="1">
              <a:buNone/>
            </a:pPr>
            <a:endParaRPr lang="en-GB" dirty="0">
              <a:cs typeface="Arial" charset="0"/>
            </a:endParaRPr>
          </a:p>
          <a:p>
            <a:pPr lvl="1"/>
            <a:r>
              <a:rPr lang="en-GB" b="1" dirty="0">
                <a:cs typeface="Arial" charset="0"/>
              </a:rPr>
              <a:t>Necessary in a democratic society </a:t>
            </a:r>
            <a:r>
              <a:rPr lang="en-GB" dirty="0">
                <a:cs typeface="Arial" charset="0"/>
              </a:rPr>
              <a:t>(meeting a “pressing social need”)</a:t>
            </a:r>
          </a:p>
          <a:p>
            <a:pPr lvl="1">
              <a:buNone/>
            </a:pPr>
            <a:endParaRPr lang="en-GB" dirty="0">
              <a:latin typeface="Arial" charset="0"/>
              <a:cs typeface="Arial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dirty="0" smtClean="0"/>
              <a:t>Limiting freedom of </a:t>
            </a:r>
            <a:br>
              <a:rPr lang="en-US" dirty="0" smtClean="0"/>
            </a:br>
            <a:r>
              <a:rPr lang="en-US" dirty="0" smtClean="0"/>
              <a:t>expression</a:t>
            </a:r>
            <a:endParaRPr lang="en-US" dirty="0"/>
          </a:p>
        </p:txBody>
      </p:sp>
      <p:pic>
        <p:nvPicPr>
          <p:cNvPr id="4" name="Picture 3" descr="Logo-ONLINE-LARGE-WHIT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2473" y="152400"/>
            <a:ext cx="1295400" cy="664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506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267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ICCPR Article 20(2):</a:t>
            </a:r>
            <a:br>
              <a:rPr lang="en-US" dirty="0" smtClean="0"/>
            </a:br>
            <a:r>
              <a:rPr lang="en-GB" dirty="0">
                <a:solidFill>
                  <a:srgbClr val="2DA2BF"/>
                </a:solidFill>
              </a:rPr>
              <a:t>“Any </a:t>
            </a:r>
            <a:r>
              <a:rPr lang="en-GB" b="1" u="sng" dirty="0">
                <a:solidFill>
                  <a:srgbClr val="2DA2BF"/>
                </a:solidFill>
              </a:rPr>
              <a:t>advocacy</a:t>
            </a:r>
            <a:r>
              <a:rPr lang="en-GB" dirty="0">
                <a:solidFill>
                  <a:srgbClr val="2DA2BF"/>
                </a:solidFill>
              </a:rPr>
              <a:t> of </a:t>
            </a:r>
            <a:r>
              <a:rPr lang="en-GB" i="1" dirty="0">
                <a:solidFill>
                  <a:srgbClr val="2DA2BF"/>
                </a:solidFill>
              </a:rPr>
              <a:t>national, racial or religious </a:t>
            </a:r>
            <a:r>
              <a:rPr lang="en-GB" b="1" u="sng" dirty="0">
                <a:solidFill>
                  <a:srgbClr val="2DA2BF"/>
                </a:solidFill>
              </a:rPr>
              <a:t>hatred</a:t>
            </a:r>
            <a:r>
              <a:rPr lang="en-GB" dirty="0">
                <a:solidFill>
                  <a:srgbClr val="2DA2BF"/>
                </a:solidFill>
              </a:rPr>
              <a:t> that </a:t>
            </a:r>
            <a:r>
              <a:rPr lang="en-GB" b="1" u="sng" dirty="0">
                <a:solidFill>
                  <a:srgbClr val="2DA2BF"/>
                </a:solidFill>
              </a:rPr>
              <a:t>constitutes incitement </a:t>
            </a:r>
            <a:r>
              <a:rPr lang="en-GB" dirty="0">
                <a:solidFill>
                  <a:srgbClr val="2DA2BF"/>
                </a:solidFill>
              </a:rPr>
              <a:t>to </a:t>
            </a:r>
            <a:r>
              <a:rPr lang="en-GB" b="1" u="sng" dirty="0">
                <a:solidFill>
                  <a:srgbClr val="2DA2BF"/>
                </a:solidFill>
              </a:rPr>
              <a:t>discrimination</a:t>
            </a:r>
            <a:r>
              <a:rPr lang="en-GB" dirty="0">
                <a:solidFill>
                  <a:srgbClr val="2DA2BF"/>
                </a:solidFill>
              </a:rPr>
              <a:t>, </a:t>
            </a:r>
            <a:r>
              <a:rPr lang="en-GB" b="1" u="sng" dirty="0">
                <a:solidFill>
                  <a:srgbClr val="2DA2BF"/>
                </a:solidFill>
              </a:rPr>
              <a:t>hostility</a:t>
            </a:r>
            <a:r>
              <a:rPr lang="en-GB" dirty="0">
                <a:solidFill>
                  <a:srgbClr val="2DA2BF"/>
                </a:solidFill>
              </a:rPr>
              <a:t> or </a:t>
            </a:r>
            <a:r>
              <a:rPr lang="en-GB" b="1" u="sng" dirty="0">
                <a:solidFill>
                  <a:srgbClr val="2DA2BF"/>
                </a:solidFill>
              </a:rPr>
              <a:t>violence</a:t>
            </a:r>
            <a:r>
              <a:rPr lang="en-GB" dirty="0">
                <a:solidFill>
                  <a:srgbClr val="2DA2BF"/>
                </a:solidFill>
              </a:rPr>
              <a:t> shall be </a:t>
            </a:r>
            <a:r>
              <a:rPr lang="en-GB" b="1" u="sng" dirty="0">
                <a:solidFill>
                  <a:srgbClr val="2DA2BF"/>
                </a:solidFill>
              </a:rPr>
              <a:t>prohibited</a:t>
            </a:r>
            <a:r>
              <a:rPr lang="en-GB" dirty="0">
                <a:solidFill>
                  <a:srgbClr val="2DA2BF"/>
                </a:solidFill>
              </a:rPr>
              <a:t> by law.”</a:t>
            </a:r>
          </a:p>
          <a:p>
            <a:endParaRPr lang="en-US" dirty="0" smtClean="0"/>
          </a:p>
          <a:p>
            <a:r>
              <a:rPr lang="en-US" i="1" dirty="0" smtClean="0"/>
              <a:t>Requires</a:t>
            </a:r>
            <a:r>
              <a:rPr lang="en-US" dirty="0" smtClean="0"/>
              <a:t> states to </a:t>
            </a:r>
            <a:r>
              <a:rPr lang="en-US" dirty="0" smtClean="0"/>
              <a:t>prohibit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en-US" dirty="0" smtClean="0"/>
              <a:t>The obligation to prohibit </a:t>
            </a:r>
            <a:br>
              <a:rPr lang="en-US" dirty="0" smtClean="0"/>
            </a:br>
            <a:r>
              <a:rPr lang="en-US" dirty="0" smtClean="0"/>
              <a:t>“incitement”</a:t>
            </a:r>
            <a:endParaRPr lang="en-US" dirty="0"/>
          </a:p>
        </p:txBody>
      </p:sp>
      <p:pic>
        <p:nvPicPr>
          <p:cNvPr id="4" name="Picture 3" descr="Logo-ONLINE-LARGE-WHIT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473" y="152400"/>
            <a:ext cx="1295400" cy="664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045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2800" b="1" dirty="0" smtClean="0">
                <a:latin typeface="Arial" charset="0"/>
                <a:cs typeface="Arial" charset="0"/>
              </a:rPr>
              <a:t>Context:</a:t>
            </a:r>
            <a:r>
              <a:rPr lang="en-GB" sz="2800" dirty="0" smtClean="0">
                <a:latin typeface="Arial" charset="0"/>
                <a:cs typeface="Arial" charset="0"/>
              </a:rPr>
              <a:t> </a:t>
            </a:r>
            <a:r>
              <a:rPr lang="en-GB" sz="2800" dirty="0">
                <a:latin typeface="Arial" charset="0"/>
                <a:cs typeface="Arial" charset="0"/>
              </a:rPr>
              <a:t>of the expression in broader societal context of the speech</a:t>
            </a:r>
            <a:r>
              <a:rPr lang="en-GB" sz="2800" dirty="0" smtClean="0">
                <a:latin typeface="Arial" charset="0"/>
                <a:cs typeface="Arial" charset="0"/>
              </a:rPr>
              <a:t>.</a:t>
            </a:r>
            <a:endParaRPr lang="en-GB" sz="2800" b="1" dirty="0" smtClean="0">
              <a:latin typeface="Arial" charset="0"/>
              <a:cs typeface="Arial" charset="0"/>
            </a:endParaRPr>
          </a:p>
          <a:p>
            <a:r>
              <a:rPr lang="en-GB" sz="2800" b="1" dirty="0" smtClean="0">
                <a:latin typeface="Arial" charset="0"/>
                <a:cs typeface="Arial" charset="0"/>
              </a:rPr>
              <a:t>Position and role of the speaker:</a:t>
            </a:r>
            <a:r>
              <a:rPr lang="en-GB" sz="2800" dirty="0" smtClean="0">
                <a:latin typeface="Arial" charset="0"/>
                <a:cs typeface="Arial" charset="0"/>
              </a:rPr>
              <a:t> in a position of authority and exercising that authority.</a:t>
            </a:r>
          </a:p>
          <a:p>
            <a:r>
              <a:rPr lang="en-GB" sz="2800" b="1" dirty="0">
                <a:latin typeface="Arial" charset="0"/>
                <a:cs typeface="Arial" charset="0"/>
              </a:rPr>
              <a:t>Intent:</a:t>
            </a:r>
            <a:r>
              <a:rPr lang="en-GB" sz="2800" dirty="0">
                <a:latin typeface="Arial" charset="0"/>
                <a:cs typeface="Arial" charset="0"/>
              </a:rPr>
              <a:t> of the speaker to incite to discrimination, hostility or violence</a:t>
            </a:r>
            <a:r>
              <a:rPr lang="en-GB" sz="2800" dirty="0" smtClean="0">
                <a:latin typeface="Arial" charset="0"/>
                <a:cs typeface="Arial" charset="0"/>
              </a:rPr>
              <a:t>;</a:t>
            </a:r>
            <a:endParaRPr lang="en-GB" sz="2800" b="1" dirty="0" smtClean="0">
              <a:latin typeface="Arial" charset="0"/>
              <a:cs typeface="Arial" charset="0"/>
            </a:endParaRPr>
          </a:p>
          <a:p>
            <a:r>
              <a:rPr lang="en-GB" sz="2800" b="1" dirty="0" smtClean="0">
                <a:latin typeface="Arial" charset="0"/>
                <a:cs typeface="Arial" charset="0"/>
              </a:rPr>
              <a:t>Content</a:t>
            </a:r>
            <a:r>
              <a:rPr lang="en-GB" sz="2800" dirty="0" smtClean="0">
                <a:latin typeface="Arial" charset="0"/>
                <a:cs typeface="Arial" charset="0"/>
              </a:rPr>
              <a:t>: form and subject matter of expression, tone and style. </a:t>
            </a:r>
          </a:p>
          <a:p>
            <a:r>
              <a:rPr lang="en-GB" sz="2800" b="1" dirty="0" smtClean="0">
                <a:latin typeface="Arial" charset="0"/>
                <a:cs typeface="Arial" charset="0"/>
              </a:rPr>
              <a:t>Extent of the expression</a:t>
            </a:r>
            <a:r>
              <a:rPr lang="en-GB" sz="2800" dirty="0">
                <a:latin typeface="Arial" charset="0"/>
                <a:cs typeface="Arial" charset="0"/>
              </a:rPr>
              <a:t>:</a:t>
            </a:r>
            <a:r>
              <a:rPr lang="en-GB" sz="2800" dirty="0" smtClean="0">
                <a:latin typeface="Arial" charset="0"/>
                <a:cs typeface="Arial" charset="0"/>
              </a:rPr>
              <a:t> public nature of the expression; the means of the dissemination; magnitude of the expression;</a:t>
            </a:r>
            <a:endParaRPr lang="en-GB" sz="2800" dirty="0">
              <a:latin typeface="Arial" charset="0"/>
              <a:cs typeface="Arial" charset="0"/>
            </a:endParaRPr>
          </a:p>
          <a:p>
            <a:r>
              <a:rPr lang="en-GB" sz="2800" b="1" dirty="0" smtClean="0">
                <a:latin typeface="Arial" charset="0"/>
                <a:cs typeface="Arial" charset="0"/>
              </a:rPr>
              <a:t>Likelihood</a:t>
            </a:r>
            <a:r>
              <a:rPr lang="en-GB" sz="2800" dirty="0" smtClean="0">
                <a:latin typeface="Arial" charset="0"/>
                <a:cs typeface="Arial" charset="0"/>
              </a:rPr>
              <a:t> of harm, including imminence: </a:t>
            </a:r>
            <a:r>
              <a:rPr lang="en-GB" sz="2800" dirty="0">
                <a:latin typeface="Arial" charset="0"/>
                <a:cs typeface="Arial" charset="0"/>
              </a:rPr>
              <a:t>probability of discrimination, hostility or violence as a result of the expression.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12838"/>
          </a:xfrm>
        </p:spPr>
        <p:txBody>
          <a:bodyPr>
            <a:normAutofit/>
          </a:bodyPr>
          <a:lstStyle/>
          <a:p>
            <a:r>
              <a:rPr lang="en-US" dirty="0" smtClean="0"/>
              <a:t>5</a:t>
            </a:r>
            <a:r>
              <a:rPr lang="en-US" dirty="0" smtClean="0"/>
              <a:t>. </a:t>
            </a:r>
            <a:r>
              <a:rPr lang="en-US" dirty="0" smtClean="0"/>
              <a:t>Six part threshold test</a:t>
            </a:r>
            <a:endParaRPr lang="en-US" dirty="0"/>
          </a:p>
        </p:txBody>
      </p:sp>
      <p:pic>
        <p:nvPicPr>
          <p:cNvPr id="4" name="Picture 3" descr="Logo-ONLINE-LARGE-WHIT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473" y="152400"/>
            <a:ext cx="1295400" cy="664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955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/>
              <a:t>A</a:t>
            </a:r>
            <a:r>
              <a:rPr lang="en-GB" b="1" dirty="0" smtClean="0"/>
              <a:t>nonymity </a:t>
            </a:r>
            <a:r>
              <a:rPr lang="en-GB" b="1" dirty="0"/>
              <a:t>online is a </a:t>
            </a:r>
            <a:r>
              <a:rPr lang="en-GB" b="1" dirty="0" smtClean="0"/>
              <a:t>right.</a:t>
            </a:r>
          </a:p>
          <a:p>
            <a:pPr marL="109728" indent="0">
              <a:buNone/>
            </a:pPr>
            <a:endParaRPr lang="en-GB" b="1" dirty="0" smtClean="0"/>
          </a:p>
          <a:p>
            <a:r>
              <a:rPr lang="en-US" dirty="0" smtClean="0"/>
              <a:t>Systems of prior registration are a prior restraint on expression and should be avoided.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Real-name requirements don’t work.</a:t>
            </a:r>
          </a:p>
          <a:p>
            <a:endParaRPr lang="en-US" dirty="0" smtClean="0"/>
          </a:p>
          <a:p>
            <a:r>
              <a:rPr lang="en-US" dirty="0" smtClean="0"/>
              <a:t>ISPs, including internet portals, should protect the anonymity of their users unless a judicial order tells them otherwise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</a:t>
            </a:r>
            <a:r>
              <a:rPr lang="en-US" dirty="0" smtClean="0"/>
              <a:t>. Anonymity online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542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3-10-17 at 08.14.45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25" b="6003"/>
          <a:stretch/>
        </p:blipFill>
        <p:spPr>
          <a:xfrm>
            <a:off x="457200" y="1447800"/>
            <a:ext cx="8229600" cy="4056773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</a:t>
            </a:r>
            <a:r>
              <a:rPr lang="en-US" dirty="0" smtClean="0"/>
              <a:t>. Intermediary liability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464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2DA2BF"/>
                </a:solidFill>
              </a:rPr>
              <a:t>Email: 	</a:t>
            </a:r>
            <a:r>
              <a:rPr lang="en-US" dirty="0" smtClean="0">
                <a:solidFill>
                  <a:srgbClr val="2DA2BF"/>
                </a:solidFill>
                <a:hlinkClick r:id="rId2"/>
              </a:rPr>
              <a:t>andrew@article19.org</a:t>
            </a:r>
            <a:endParaRPr lang="en-US" dirty="0" smtClean="0">
              <a:solidFill>
                <a:srgbClr val="2DA2BF"/>
              </a:solidFill>
            </a:endParaRPr>
          </a:p>
          <a:p>
            <a:pPr marL="109728" indent="0">
              <a:buNone/>
            </a:pPr>
            <a:endParaRPr lang="en-US" dirty="0" smtClean="0">
              <a:solidFill>
                <a:srgbClr val="2DA2BF"/>
              </a:solidFill>
            </a:endParaRPr>
          </a:p>
          <a:p>
            <a:r>
              <a:rPr lang="en-US" dirty="0" smtClean="0">
                <a:solidFill>
                  <a:srgbClr val="2DA2BF"/>
                </a:solidFill>
              </a:rPr>
              <a:t>Twitter: 	@article19law</a:t>
            </a:r>
            <a:endParaRPr lang="en-US" dirty="0">
              <a:solidFill>
                <a:srgbClr val="2DA2B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057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Thank you</a:t>
            </a:r>
            <a:endParaRPr lang="en-US" sz="4400" dirty="0"/>
          </a:p>
        </p:txBody>
      </p:sp>
      <p:pic>
        <p:nvPicPr>
          <p:cNvPr id="4" name="Picture 3" descr="Logo-ONLINE-LARGE-WHIT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222807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876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18057</TotalTime>
  <Words>399</Words>
  <Application>Microsoft Macintosh PowerPoint</Application>
  <PresentationFormat>On-screen Show (4:3)</PresentationFormat>
  <Paragraphs>56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Hate speech online Freedom of expression, incitement, anonymity online &amp; liability for intermediaries</vt:lpstr>
      <vt:lpstr>1. “Hate” speech?</vt:lpstr>
      <vt:lpstr>2. Positive policy measures</vt:lpstr>
      <vt:lpstr>3. Limiting freedom of  expression</vt:lpstr>
      <vt:lpstr>4. The obligation to prohibit  “incitement”</vt:lpstr>
      <vt:lpstr>5. Six part threshold test</vt:lpstr>
      <vt:lpstr>6. Anonymity online</vt:lpstr>
      <vt:lpstr>7. Intermediary liability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Freedom and International Standards on Freedom of Expression</dc:title>
  <dc:creator>Gabrielle</dc:creator>
  <cp:lastModifiedBy>Andrew Smith</cp:lastModifiedBy>
  <cp:revision>172</cp:revision>
  <dcterms:created xsi:type="dcterms:W3CDTF">2006-08-16T00:00:00Z</dcterms:created>
  <dcterms:modified xsi:type="dcterms:W3CDTF">2013-10-17T07:15:18Z</dcterms:modified>
</cp:coreProperties>
</file>